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4" r:id="rId5"/>
    <p:sldId id="326" r:id="rId6"/>
    <p:sldId id="327" r:id="rId7"/>
    <p:sldId id="334" r:id="rId8"/>
    <p:sldId id="335" r:id="rId9"/>
    <p:sldId id="336" r:id="rId10"/>
    <p:sldId id="337" r:id="rId11"/>
    <p:sldId id="346" r:id="rId12"/>
    <p:sldId id="340" r:id="rId13"/>
    <p:sldId id="341" r:id="rId14"/>
    <p:sldId id="342" r:id="rId15"/>
    <p:sldId id="339" r:id="rId1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932"/>
    <a:srgbClr val="FEC652"/>
    <a:srgbClr val="808000"/>
    <a:srgbClr val="A38641"/>
    <a:srgbClr val="D59251"/>
    <a:srgbClr val="D89B53"/>
    <a:srgbClr val="912328"/>
    <a:srgbClr val="9A3324"/>
    <a:srgbClr val="EED484"/>
    <a:srgbClr val="585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4806" autoAdjust="0"/>
  </p:normalViewPr>
  <p:slideViewPr>
    <p:cSldViewPr snapToGrid="0" showGuides="1">
      <p:cViewPr varScale="1">
        <p:scale>
          <a:sx n="62" d="100"/>
          <a:sy n="62" d="100"/>
        </p:scale>
        <p:origin x="13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62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CB598E-CE98-3C88-FAFD-173723F55B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7D8B9-B12C-3E66-D504-69458AF8D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9" y="1"/>
            <a:ext cx="4160520" cy="367031"/>
          </a:xfrm>
          <a:prstGeom prst="rect">
            <a:avLst/>
          </a:prstGeom>
        </p:spPr>
        <p:txBody>
          <a:bodyPr vert="horz" lIns="96664" tIns="48332" rIns="96664" bIns="48332" rtlCol="0"/>
          <a:lstStyle>
            <a:lvl1pPr algn="r">
              <a:defRPr sz="1300"/>
            </a:lvl1pPr>
          </a:lstStyle>
          <a:p>
            <a:fld id="{411F979D-4B9D-40DE-AB6F-FD763410BB6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0A03-D73E-2BCE-2D37-0545C68AF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7F345-85EA-4C2F-F185-A6F0BCB4F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9" y="6948171"/>
            <a:ext cx="4160520" cy="367030"/>
          </a:xfrm>
          <a:prstGeom prst="rect">
            <a:avLst/>
          </a:prstGeom>
        </p:spPr>
        <p:txBody>
          <a:bodyPr vert="horz" lIns="96664" tIns="48332" rIns="96664" bIns="48332" rtlCol="0" anchor="b"/>
          <a:lstStyle>
            <a:lvl1pPr algn="r">
              <a:defRPr sz="1300"/>
            </a:lvl1pPr>
          </a:lstStyle>
          <a:p>
            <a:fld id="{D8541963-9953-4D0C-89FB-E1268C0C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096" y="0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r">
              <a:defRPr sz="1300"/>
            </a:lvl1pPr>
          </a:lstStyle>
          <a:p>
            <a:fld id="{B0F04E5D-3784-461D-9C07-7DA102F227F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9" tIns="47755" rIns="95509" bIns="477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59955" y="3519845"/>
            <a:ext cx="7681290" cy="2880329"/>
          </a:xfrm>
          <a:prstGeom prst="rect">
            <a:avLst/>
          </a:prstGeom>
        </p:spPr>
        <p:txBody>
          <a:bodyPr vert="horz" lIns="95509" tIns="47755" rIns="95509" bIns="477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7854"/>
            <a:ext cx="4159805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096" y="6947854"/>
            <a:ext cx="4161454" cy="367346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r">
              <a:defRPr sz="1300"/>
            </a:lvl1pPr>
          </a:lstStyle>
          <a:p>
            <a:fld id="{D8920FAE-7F19-48AB-A97B-07F2C9F1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planting, farmers often prepare the soil through a process called </a:t>
            </a:r>
            <a:r>
              <a:rPr lang="en-US" b="1" dirty="0"/>
              <a:t>tillage</a:t>
            </a:r>
            <a:r>
              <a:rPr lang="en-US" dirty="0"/>
              <a:t>, which is the </a:t>
            </a:r>
            <a:r>
              <a:rPr lang="en-US" b="1" dirty="0"/>
              <a:t>mechanical disturbance of the soil to create a better growing environment for crops</a:t>
            </a:r>
            <a:r>
              <a:rPr lang="en-US" dirty="0"/>
              <a:t>. Tillage can be done using a variety of equipment, such as plows, cultivators, and harrows, depending on the specific needs of the field.</a:t>
            </a:r>
          </a:p>
          <a:p>
            <a:r>
              <a:rPr lang="en-US" dirty="0"/>
              <a:t>The main </a:t>
            </a:r>
            <a:r>
              <a:rPr lang="en-US" b="1" dirty="0"/>
              <a:t>purposes of tillage</a:t>
            </a:r>
            <a:r>
              <a:rPr lang="en-US" dirty="0"/>
              <a:t> include: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Seedbed Preparation</a:t>
            </a:r>
            <a:r>
              <a:rPr lang="en-US" dirty="0"/>
              <a:t> – Tillage helps create a smooth, loose, and well-aerated seedbed, ensuring good seed-to-soil contact, which is essential for uniform germination and early crop growth.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Weed Control</a:t>
            </a:r>
            <a:r>
              <a:rPr lang="en-US" dirty="0"/>
              <a:t> – By disturbing the soil, tillage can help </a:t>
            </a:r>
            <a:r>
              <a:rPr lang="en-US" b="1" dirty="0"/>
              <a:t>bury or uproot weeds</a:t>
            </a:r>
            <a:r>
              <a:rPr lang="en-US" dirty="0"/>
              <a:t>, reducing competition for water, nutrients, and sunlight.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Residue Management</a:t>
            </a:r>
            <a:r>
              <a:rPr lang="en-US" dirty="0"/>
              <a:t> – Crop residue left over from the previous harvest can be incorporated into the soil, which helps with decomposition and nutrient cycling.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Soil Aeration</a:t>
            </a:r>
            <a:r>
              <a:rPr lang="en-US" dirty="0"/>
              <a:t> – Tillage can loosen compacted soil, allowing better water infiltration and root development, which is crucial for healthy plant growth.</a:t>
            </a:r>
          </a:p>
          <a:p>
            <a:r>
              <a:rPr lang="en-US" dirty="0"/>
              <a:t>While tillage has many benefits, it is also important to </a:t>
            </a:r>
            <a:r>
              <a:rPr lang="en-US" b="1" dirty="0"/>
              <a:t>balance soil disturbance</a:t>
            </a:r>
            <a:r>
              <a:rPr lang="en-US" dirty="0"/>
              <a:t> to prevent issues like erosion and loss of soil structure. In this lesson, we’ll explore different types of tillage systems and how they impact soil health and crop production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9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rolling basket</a:t>
            </a:r>
            <a:r>
              <a:rPr lang="en-US" dirty="0"/>
              <a:t> or </a:t>
            </a:r>
            <a:r>
              <a:rPr lang="en-US" b="1" dirty="0"/>
              <a:t>soil conditioner</a:t>
            </a:r>
            <a:r>
              <a:rPr lang="en-US" dirty="0"/>
              <a:t> is a secondary tillage tool used for </a:t>
            </a:r>
            <a:r>
              <a:rPr lang="en-US" b="1" dirty="0"/>
              <a:t>final seedbed preparation</a:t>
            </a:r>
            <a:r>
              <a:rPr lang="en-US" dirty="0"/>
              <a:t> before planting. It consists of </a:t>
            </a:r>
            <a:r>
              <a:rPr lang="en-US" b="1" dirty="0"/>
              <a:t>rollers with metal bars that break up small soil clods and firm the soil surface</a:t>
            </a:r>
            <a:r>
              <a:rPr lang="en-US" dirty="0"/>
              <a:t>, helping to create an ideal environment for seed germination.</a:t>
            </a:r>
          </a:p>
          <a:p>
            <a:endParaRPr lang="en-US" b="1" dirty="0"/>
          </a:p>
          <a:p>
            <a:r>
              <a:rPr lang="en-US" b="1" dirty="0"/>
              <a:t>Best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Final soil preparation</a:t>
            </a:r>
            <a:r>
              <a:rPr lang="en-US" dirty="0"/>
              <a:t> after primary and secondary tillage.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Improving seed-to-soil contact</a:t>
            </a:r>
            <a:r>
              <a:rPr lang="en-US" dirty="0"/>
              <a:t> by breaking up remaining clods and creating a fine-textured seedbed.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Reducing soil crusting</a:t>
            </a:r>
            <a:r>
              <a:rPr lang="en-US" dirty="0"/>
              <a:t>, which can hinder seed emergence, particularly in fine-textured soils.</a:t>
            </a:r>
          </a:p>
          <a:p>
            <a:endParaRPr lang="en-US" b="1" dirty="0"/>
          </a:p>
          <a:p>
            <a:r>
              <a:rPr lang="en-US" b="1" dirty="0"/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Prevents soil crusting</a:t>
            </a:r>
            <a:r>
              <a:rPr lang="en-US" dirty="0"/>
              <a:t>, which helps seedlings emerge more easily.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Enhances seed-to-soil contact</a:t>
            </a:r>
            <a:r>
              <a:rPr lang="en-US" dirty="0"/>
              <a:t>, which improves germination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Can be used in combination with other tillage tools</a:t>
            </a:r>
            <a:r>
              <a:rPr lang="en-US" dirty="0"/>
              <a:t> for an even smoother seedbed.</a:t>
            </a:r>
          </a:p>
          <a:p>
            <a:endParaRPr lang="en-US" b="1" dirty="0"/>
          </a:p>
          <a:p>
            <a:r>
              <a:rPr lang="en-US" b="1" dirty="0"/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impact on soil compaction</a:t>
            </a:r>
            <a:r>
              <a:rPr lang="en-US" dirty="0"/>
              <a:t>, meaning it does not break up deep compaction layers like rippers or subsoilers.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Requires prior secondary tillage</a:t>
            </a:r>
            <a:r>
              <a:rPr lang="en-US" dirty="0"/>
              <a:t> for best results, as it works more as a finishing tool rather than a primary soil preparation method.</a:t>
            </a:r>
          </a:p>
          <a:p>
            <a:endParaRPr lang="en-US" dirty="0"/>
          </a:p>
          <a:p>
            <a:r>
              <a:rPr lang="en-US" dirty="0"/>
              <a:t>While rolling baskets do not significantly alter soil structure, they are an excellent </a:t>
            </a:r>
            <a:r>
              <a:rPr lang="en-US" b="1" dirty="0"/>
              <a:t>finishing step for preparing the perfect seedbed</a:t>
            </a:r>
            <a:r>
              <a:rPr lang="en-US" dirty="0"/>
              <a:t>. Many farmers use them in combination with </a:t>
            </a:r>
            <a:r>
              <a:rPr lang="en-US" b="1" dirty="0"/>
              <a:t>field cultivators or disk harrows</a:t>
            </a:r>
            <a:r>
              <a:rPr lang="en-US" dirty="0"/>
              <a:t> to refine the soil before planting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5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main types of tillage that farmers use to prepare their fields: </a:t>
            </a:r>
            <a:r>
              <a:rPr lang="en-US" b="1" dirty="0"/>
              <a:t>Primary Tillage</a:t>
            </a:r>
            <a:r>
              <a:rPr lang="en-US" dirty="0"/>
              <a:t> and </a:t>
            </a:r>
            <a:r>
              <a:rPr lang="en-US" b="1" dirty="0"/>
              <a:t>Secondary Tillage</a:t>
            </a:r>
            <a:r>
              <a:rPr lang="en-US" dirty="0"/>
              <a:t>. Each serves a different purpose in the planting process.</a:t>
            </a:r>
          </a:p>
          <a:p>
            <a:r>
              <a:rPr lang="en-US" b="1" dirty="0"/>
              <a:t>Primary tillage</a:t>
            </a:r>
            <a:r>
              <a:rPr lang="en-US" dirty="0"/>
              <a:t> involves </a:t>
            </a:r>
            <a:r>
              <a:rPr lang="en-US" b="1" dirty="0"/>
              <a:t>deep and heavy soil disturbance</a:t>
            </a:r>
            <a:r>
              <a:rPr lang="en-US" dirty="0"/>
              <a:t>. This is the first major tillage operation after the previous crop is harvested. It breaks up compacted soil, buries crop residue and weeds, and improves water infiltration. </a:t>
            </a:r>
            <a:r>
              <a:rPr lang="en-US" b="1" dirty="0"/>
              <a:t>Implements like moldboard plows, chisel plows, and rippers</a:t>
            </a:r>
            <a:r>
              <a:rPr lang="en-US" dirty="0"/>
              <a:t> are commonly used for this purpose. As you can see in the image on the left, primary tillage turns over large amounts of soil, which helps reset the field for a new growing season.</a:t>
            </a:r>
          </a:p>
          <a:p>
            <a:r>
              <a:rPr lang="en-US" dirty="0"/>
              <a:t>Once primary tillage is completed, farmers may follow up with </a:t>
            </a:r>
            <a:r>
              <a:rPr lang="en-US" b="1" dirty="0"/>
              <a:t>secondary tillage</a:t>
            </a:r>
            <a:r>
              <a:rPr lang="en-US" dirty="0"/>
              <a:t>, which provides </a:t>
            </a:r>
            <a:r>
              <a:rPr lang="en-US" b="1" dirty="0"/>
              <a:t>shallow and fine soil preparation</a:t>
            </a:r>
            <a:r>
              <a:rPr lang="en-US" dirty="0"/>
              <a:t>. This step smooths out the seedbed, breaks up large soil clods, and improves seed-to-soil contact for better germination. </a:t>
            </a:r>
            <a:r>
              <a:rPr lang="en-US" b="1" dirty="0"/>
              <a:t>Tools like field cultivators, disk harrows, and rolling baskets</a:t>
            </a:r>
            <a:r>
              <a:rPr lang="en-US" dirty="0"/>
              <a:t> are often used to refine the soil before planting. The image on the right shows secondary tillage, where the soil is being finely prepared for uniform planting conditions.</a:t>
            </a:r>
          </a:p>
          <a:p>
            <a:endParaRPr lang="en-US" dirty="0"/>
          </a:p>
          <a:p>
            <a:r>
              <a:rPr lang="en-US" dirty="0"/>
              <a:t>Ask Students: </a:t>
            </a:r>
          </a:p>
          <a:p>
            <a:r>
              <a:rPr lang="en-US" dirty="0"/>
              <a:t>Q: What differences do you notice between these two fields?</a:t>
            </a:r>
          </a:p>
          <a:p>
            <a:r>
              <a:rPr lang="en-US" dirty="0"/>
              <a:t>A:  The left field has large clumps of dirt and looks very rough.  The right field looks smoother, and the dirt clumps are finer </a:t>
            </a:r>
          </a:p>
          <a:p>
            <a:endParaRPr lang="en-US" dirty="0"/>
          </a:p>
          <a:p>
            <a:r>
              <a:rPr lang="en-US" dirty="0"/>
              <a:t>Q: Which field looks better to plant in?</a:t>
            </a:r>
          </a:p>
          <a:p>
            <a:r>
              <a:rPr lang="en-US" dirty="0"/>
              <a:t>A: The right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take a closer look at </a:t>
            </a:r>
            <a:r>
              <a:rPr lang="en-US" b="1" dirty="0"/>
              <a:t>primary tillage</a:t>
            </a:r>
            <a:r>
              <a:rPr lang="en-US" dirty="0"/>
              <a:t>, which is the </a:t>
            </a:r>
            <a:r>
              <a:rPr lang="en-US" b="1" dirty="0"/>
              <a:t>first soil tillage operation after the last harvest</a:t>
            </a:r>
            <a:r>
              <a:rPr lang="en-US" dirty="0"/>
              <a:t>. This is a critical step in preparing a field for planting, as it helps break up the soil and manage crop residue.</a:t>
            </a:r>
          </a:p>
          <a:p>
            <a:r>
              <a:rPr lang="en-US" b="1" dirty="0"/>
              <a:t>Primary tillage has several key effects: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breaks up compacted soil layers</a:t>
            </a:r>
            <a:r>
              <a:rPr lang="en-US" dirty="0"/>
              <a:t>, which is essential for improving root growth and water movement.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buries weeds and crop residue</a:t>
            </a:r>
            <a:r>
              <a:rPr lang="en-US" dirty="0"/>
              <a:t>, helping to create a clean seedbed for the next crop.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enhances water infiltration</a:t>
            </a:r>
            <a:r>
              <a:rPr lang="en-US" dirty="0"/>
              <a:t>, making it easier for rainfall and irrigation to penetrate the soil.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However, if done excessively, </a:t>
            </a:r>
            <a:r>
              <a:rPr lang="en-US" b="1" dirty="0"/>
              <a:t>primary tillage can cause soil erosion</a:t>
            </a:r>
            <a:r>
              <a:rPr lang="en-US" dirty="0"/>
              <a:t>, removing valuable topsoil and organic matter.</a:t>
            </a:r>
          </a:p>
          <a:p>
            <a:r>
              <a:rPr lang="en-US" dirty="0"/>
              <a:t>Primary tillage is typically performed at a </a:t>
            </a:r>
            <a:r>
              <a:rPr lang="en-US" b="1" dirty="0"/>
              <a:t>depth of 6 to 24 inches</a:t>
            </a:r>
            <a:r>
              <a:rPr lang="en-US" dirty="0"/>
              <a:t>, depending on the soil type and the equipment used.</a:t>
            </a:r>
          </a:p>
          <a:p>
            <a:r>
              <a:rPr lang="en-US" dirty="0"/>
              <a:t>Some of the most common </a:t>
            </a:r>
            <a:r>
              <a:rPr lang="en-US" b="1" dirty="0"/>
              <a:t>primary tillage implements</a:t>
            </a:r>
            <a:r>
              <a:rPr lang="en-US" dirty="0"/>
              <a:t>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Moldboard Plows</a:t>
            </a:r>
            <a:r>
              <a:rPr lang="en-US" dirty="0"/>
              <a:t>, which completely turn over the soil, burying residue and disrupting weed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Chisel Plows</a:t>
            </a:r>
            <a:r>
              <a:rPr lang="en-US" dirty="0"/>
              <a:t>, which loosen compacted soil while leaving some residue on the surface to help prevent erosion.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Rippers or Subsoil Plows</a:t>
            </a:r>
            <a:r>
              <a:rPr lang="en-US" dirty="0"/>
              <a:t>, which break up deep compaction layers without inverting the soil, improving drainage and root penetration.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39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moldboard plow</a:t>
            </a:r>
            <a:r>
              <a:rPr lang="en-US" dirty="0"/>
              <a:t> is one of the most traditional and widely recognized primary tillage implements. It is designed to </a:t>
            </a:r>
            <a:r>
              <a:rPr lang="en-US" b="1" dirty="0"/>
              <a:t>turn over the entire top layer of soil</a:t>
            </a:r>
            <a:r>
              <a:rPr lang="en-US" dirty="0"/>
              <a:t>, completely burying crop residue, weeds, and other organic material.</a:t>
            </a:r>
          </a:p>
          <a:p>
            <a:endParaRPr lang="en-US" dirty="0"/>
          </a:p>
          <a:p>
            <a:r>
              <a:rPr lang="en-US" dirty="0"/>
              <a:t>This type of plow is </a:t>
            </a:r>
            <a:r>
              <a:rPr lang="en-US" b="1" dirty="0"/>
              <a:t>best used in fields with heavy residue</a:t>
            </a:r>
            <a:r>
              <a:rPr lang="en-US" dirty="0"/>
              <a:t> or when breaking </a:t>
            </a:r>
            <a:r>
              <a:rPr lang="en-US" b="1" dirty="0"/>
              <a:t>new ground or sod</a:t>
            </a:r>
            <a:r>
              <a:rPr lang="en-US" dirty="0"/>
              <a:t>. By inverting the soil, it creates a clean seedbed with minimal weed competition, which can be especially useful when transitioning land from pasture to crop production.</a:t>
            </a:r>
          </a:p>
          <a:p>
            <a:endParaRPr lang="en-US" dirty="0"/>
          </a:p>
          <a:p>
            <a:r>
              <a:rPr lang="en-US" dirty="0"/>
              <a:t>Some of the </a:t>
            </a:r>
            <a:r>
              <a:rPr lang="en-US" b="1" dirty="0"/>
              <a:t>advantages</a:t>
            </a:r>
            <a:r>
              <a:rPr lang="en-US" dirty="0"/>
              <a:t> of using a moldboard plow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Excellent weed control</a:t>
            </a:r>
            <a:r>
              <a:rPr lang="en-US" dirty="0"/>
              <a:t>, since it buries weeds deep under the soil, preventing them from competing with crops.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Complete residue incorporation</a:t>
            </a:r>
            <a:r>
              <a:rPr lang="en-US" dirty="0"/>
              <a:t>, which can help with nutrient cycling and reduce plant diseases that survive in leftover crop material.</a:t>
            </a:r>
          </a:p>
          <a:p>
            <a:endParaRPr lang="en-US" dirty="0"/>
          </a:p>
          <a:p>
            <a:r>
              <a:rPr lang="en-US" dirty="0"/>
              <a:t>However, there are also some </a:t>
            </a:r>
            <a:r>
              <a:rPr lang="en-US" b="1" dirty="0"/>
              <a:t>disadvantages</a:t>
            </a:r>
            <a:r>
              <a:rPr lang="en-US" dirty="0"/>
              <a:t> to consider: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requires </a:t>
            </a:r>
            <a:r>
              <a:rPr lang="en-US" b="1" dirty="0"/>
              <a:t>high fuel use</a:t>
            </a:r>
            <a:r>
              <a:rPr lang="en-US" dirty="0"/>
              <a:t>, as turning over large amounts of soil is energy-intensive.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Increased soil erosion risk</a:t>
            </a:r>
            <a:r>
              <a:rPr lang="en-US" dirty="0"/>
              <a:t>, especially on sloped fields, because loose soil is more vulnerable to wind and water runoff.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reduces organic matter in the topsoil</a:t>
            </a:r>
            <a:r>
              <a:rPr lang="en-US" dirty="0"/>
              <a:t> by burying residue deep below the surface, which can negatively impact long-term soil health.</a:t>
            </a:r>
          </a:p>
          <a:p>
            <a:endParaRPr lang="en-US" dirty="0"/>
          </a:p>
          <a:p>
            <a:r>
              <a:rPr lang="en-US" dirty="0"/>
              <a:t>While moldboard plows were once a staple in farming, many modern farmers are moving towards other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chisel plow</a:t>
            </a:r>
            <a:r>
              <a:rPr lang="en-US" dirty="0"/>
              <a:t> is an important tillage tool that helps </a:t>
            </a:r>
            <a:r>
              <a:rPr lang="en-US" b="1" dirty="0"/>
              <a:t>loosen the soil while leaving crop residue on the surface</a:t>
            </a:r>
            <a:r>
              <a:rPr lang="en-US" dirty="0"/>
              <a:t>. Unlike the moldboard plow, which completely inverts the soil, the chisel plow </a:t>
            </a:r>
            <a:r>
              <a:rPr lang="en-US" b="1" dirty="0"/>
              <a:t>fractures compacted layers while maintaining surface residue.</a:t>
            </a:r>
          </a:p>
          <a:p>
            <a:endParaRPr lang="en-US" dirty="0"/>
          </a:p>
          <a:p>
            <a:r>
              <a:rPr lang="en-US" dirty="0"/>
              <a:t>This type of plow is </a:t>
            </a:r>
            <a:r>
              <a:rPr lang="en-US" b="1" dirty="0"/>
              <a:t>best used for breaking up compacted soil without excessive disturbance</a:t>
            </a:r>
            <a:r>
              <a:rPr lang="en-US" dirty="0"/>
              <a:t>, which is especially important in areas where soil erosion is a concern. By maintaining residue cover, it helps </a:t>
            </a:r>
            <a:r>
              <a:rPr lang="en-US" b="1" dirty="0"/>
              <a:t>reduce water runoff and wind erosion</a:t>
            </a:r>
            <a:r>
              <a:rPr lang="en-US" dirty="0"/>
              <a:t> while still improving soil aeration and root penetration.</a:t>
            </a:r>
          </a:p>
          <a:p>
            <a:endParaRPr lang="en-US" dirty="0"/>
          </a:p>
          <a:p>
            <a:r>
              <a:rPr lang="en-US" dirty="0"/>
              <a:t>Some of the </a:t>
            </a:r>
            <a:r>
              <a:rPr lang="en-US" b="1" dirty="0"/>
              <a:t>advantages</a:t>
            </a:r>
            <a:r>
              <a:rPr lang="en-US" dirty="0"/>
              <a:t> of a chisel plow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Reduced soil erosion</a:t>
            </a:r>
            <a:r>
              <a:rPr lang="en-US" dirty="0"/>
              <a:t> compared to the moldboard plow since it doesn’t completely overturn the soil.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Improved soil structure</a:t>
            </a:r>
            <a:r>
              <a:rPr lang="en-US" dirty="0"/>
              <a:t> over time, as it helps break up hardpan layers without completely disrupting the microbial activity in the topsoil.</a:t>
            </a:r>
          </a:p>
          <a:p>
            <a:endParaRPr lang="en-US" dirty="0"/>
          </a:p>
          <a:p>
            <a:r>
              <a:rPr lang="en-US" dirty="0"/>
              <a:t>However, there are also </a:t>
            </a:r>
            <a:r>
              <a:rPr lang="en-US" b="1" dirty="0"/>
              <a:t>disadvantages</a:t>
            </a:r>
            <a:r>
              <a:rPr lang="en-US" dirty="0"/>
              <a:t> to consider: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doesn’t fully bury weeds or crop residue</a:t>
            </a:r>
            <a:r>
              <a:rPr lang="en-US" dirty="0"/>
              <a:t>, which means additional weed control methods may be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fields with heavy residue may require multiple passes or additional secondary tillage to create a smooth seedbed.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ripper or subsoil plow</a:t>
            </a:r>
            <a:r>
              <a:rPr lang="en-US" dirty="0"/>
              <a:t> is a deep tillage tool designed to </a:t>
            </a:r>
            <a:r>
              <a:rPr lang="en-US" b="1" dirty="0"/>
              <a:t>break up compacted soil layers</a:t>
            </a:r>
            <a:r>
              <a:rPr lang="en-US" dirty="0"/>
              <a:t> without completely turning the soil over. It uses </a:t>
            </a:r>
            <a:r>
              <a:rPr lang="en-US" b="1" dirty="0"/>
              <a:t>deep shanks</a:t>
            </a:r>
            <a:r>
              <a:rPr lang="en-US" dirty="0"/>
              <a:t> to penetrate well below the surface, typically </a:t>
            </a:r>
            <a:r>
              <a:rPr lang="en-US" b="1" dirty="0"/>
              <a:t>12 to 24 inches deep</a:t>
            </a:r>
            <a:r>
              <a:rPr lang="en-US" dirty="0"/>
              <a:t>, loosening the subsoil while leaving most of the topsoil undisturbed.</a:t>
            </a:r>
          </a:p>
          <a:p>
            <a:endParaRPr lang="en-US" dirty="0"/>
          </a:p>
          <a:p>
            <a:r>
              <a:rPr lang="en-US" dirty="0"/>
              <a:t>This type of plow is </a:t>
            </a:r>
            <a:r>
              <a:rPr lang="en-US" b="1" dirty="0"/>
              <a:t>best used for alleviating compaction</a:t>
            </a:r>
            <a:r>
              <a:rPr lang="en-US" dirty="0"/>
              <a:t> that occurs over time due to heavy machinery or repeated crop cycles. </a:t>
            </a:r>
            <a:r>
              <a:rPr lang="en-US" b="1" dirty="0"/>
              <a:t>Soil compaction</a:t>
            </a:r>
            <a:r>
              <a:rPr lang="en-US" dirty="0"/>
              <a:t> can restrict root growth, reduce water infiltration, and lower crop yields, making tools like the ripper essential for maintaining long-term soil health.</a:t>
            </a:r>
          </a:p>
          <a:p>
            <a:endParaRPr lang="en-US" dirty="0"/>
          </a:p>
          <a:p>
            <a:r>
              <a:rPr lang="en-US" dirty="0"/>
              <a:t>Some of the </a:t>
            </a:r>
            <a:r>
              <a:rPr lang="en-US" b="1" dirty="0"/>
              <a:t>key advantages</a:t>
            </a:r>
            <a:r>
              <a:rPr lang="en-US" dirty="0"/>
              <a:t> of using a ripper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Relieves soil compaction</a:t>
            </a:r>
            <a:r>
              <a:rPr lang="en-US" dirty="0"/>
              <a:t>, allowing roots to grow deeper and access more nutrients.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Improves drainage</a:t>
            </a:r>
            <a:r>
              <a:rPr lang="en-US" dirty="0"/>
              <a:t>, preventing water from pooling on the surface.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Preserves soil structure</a:t>
            </a:r>
            <a:r>
              <a:rPr lang="en-US" dirty="0"/>
              <a:t> by breaking up compaction without excessive soil disturbance, making it a more conservation-friendly option compared to traditional plows.</a:t>
            </a:r>
          </a:p>
          <a:p>
            <a:endParaRPr lang="en-US" dirty="0"/>
          </a:p>
          <a:p>
            <a:r>
              <a:rPr lang="en-US" dirty="0"/>
              <a:t>However, there are also some </a:t>
            </a:r>
            <a:r>
              <a:rPr lang="en-US" b="1" dirty="0"/>
              <a:t>disadvantages</a:t>
            </a:r>
            <a:r>
              <a:rPr lang="en-US" dirty="0"/>
              <a:t> to consider: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horsepower requirements</a:t>
            </a:r>
            <a:r>
              <a:rPr lang="en-US" dirty="0"/>
              <a:t>—rippers need powerful tractors to pull them through the soil, which can increase fuel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Does not mix residue</a:t>
            </a:r>
            <a:r>
              <a:rPr lang="en-US" dirty="0"/>
              <a:t>—unlike other tillage tools, rippers do not incorporate crop residue into the soil, which may require additional passes with other equipment for residue management.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primary tillage, farmers often use </a:t>
            </a:r>
            <a:r>
              <a:rPr lang="en-US" b="1" dirty="0"/>
              <a:t>secondary tillage</a:t>
            </a:r>
            <a:r>
              <a:rPr lang="en-US" dirty="0"/>
              <a:t> to further refine the soil and prepare it for planting. </a:t>
            </a:r>
            <a:r>
              <a:rPr lang="en-US" b="1" dirty="0"/>
              <a:t>Secondary tillage is a shallower process, typically working at a depth of 2 to 6 inches</a:t>
            </a:r>
            <a:r>
              <a:rPr lang="en-US" dirty="0"/>
              <a:t>, and is focused on </a:t>
            </a:r>
            <a:r>
              <a:rPr lang="en-US" b="1" dirty="0"/>
              <a:t>creating a smooth, well-prepared seedbed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Effects of Secondary Tillage: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breaks up large soil clods</a:t>
            </a:r>
            <a:r>
              <a:rPr lang="en-US" dirty="0"/>
              <a:t> left behind by primary tillage, making it easier for seeds to establish.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improves seed-to-soil contact</a:t>
            </a:r>
            <a:r>
              <a:rPr lang="en-US" dirty="0"/>
              <a:t>, which is essential for good germination and uniform crop emergence.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reduces weed competition</a:t>
            </a:r>
            <a:r>
              <a:rPr lang="en-US" dirty="0"/>
              <a:t> by disrupting young weed seedlings before they can establish.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helps with moisture conservation</a:t>
            </a:r>
            <a:r>
              <a:rPr lang="en-US" dirty="0"/>
              <a:t>, as a well-prepared seedbed retains moisture more effectively, benefiting early crop growth.</a:t>
            </a:r>
          </a:p>
          <a:p>
            <a:endParaRPr lang="en-US" dirty="0"/>
          </a:p>
          <a:p>
            <a:r>
              <a:rPr lang="en-US" b="1" dirty="0"/>
              <a:t>Common Secondary Tillage Implements: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Field Cultivators</a:t>
            </a:r>
            <a:r>
              <a:rPr lang="en-US" dirty="0"/>
              <a:t> – Used to smooth and level the soil while incorporating residue.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Disk Harrows</a:t>
            </a:r>
            <a:r>
              <a:rPr lang="en-US" dirty="0"/>
              <a:t> – Break up clods and mix soil to improve tilth.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Rolling Baskets/Soil Conditioners</a:t>
            </a:r>
            <a:r>
              <a:rPr lang="en-US" dirty="0"/>
              <a:t> – Help firm the soil surface and improve seedbed uniformity.</a:t>
            </a:r>
          </a:p>
          <a:p>
            <a:endParaRPr lang="en-US" dirty="0"/>
          </a:p>
          <a:p>
            <a:r>
              <a:rPr lang="en-US" dirty="0"/>
              <a:t>While secondary tillage is useful for </a:t>
            </a:r>
            <a:r>
              <a:rPr lang="en-US" b="1" dirty="0"/>
              <a:t>creating ideal planting conditions</a:t>
            </a:r>
            <a:r>
              <a:rPr lang="en-US" dirty="0"/>
              <a:t>, excessive tillage can lead to </a:t>
            </a:r>
            <a:r>
              <a:rPr lang="en-US" b="1" dirty="0"/>
              <a:t>soil erosion and moisture loss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field cultivator</a:t>
            </a:r>
            <a:r>
              <a:rPr lang="en-US" dirty="0"/>
              <a:t> is a secondary tillage tool designed to </a:t>
            </a:r>
            <a:r>
              <a:rPr lang="en-US" b="1" dirty="0"/>
              <a:t>aerate the soil, break up large clods, and create a smooth seedbed</a:t>
            </a:r>
            <a:r>
              <a:rPr lang="en-US" dirty="0"/>
              <a:t>. It is commonly used after primary tillage to </a:t>
            </a:r>
            <a:r>
              <a:rPr lang="en-US" b="1" dirty="0"/>
              <a:t>refine soil conditions</a:t>
            </a:r>
            <a:r>
              <a:rPr lang="en-US" dirty="0"/>
              <a:t> before planting.</a:t>
            </a:r>
          </a:p>
          <a:p>
            <a:endParaRPr lang="en-US" b="1" dirty="0"/>
          </a:p>
          <a:p>
            <a:r>
              <a:rPr lang="en-US" b="1" dirty="0"/>
              <a:t>Best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Preparing a smooth and even seedbed</a:t>
            </a:r>
            <a:r>
              <a:rPr lang="en-US" dirty="0"/>
              <a:t> to ensure good seed-to-soil contact.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Light weed control</a:t>
            </a:r>
            <a:r>
              <a:rPr lang="en-US" dirty="0"/>
              <a:t>, as the shanks disturb small weeds before they become established.</a:t>
            </a:r>
          </a:p>
          <a:p>
            <a:endParaRPr lang="en-US" b="1" dirty="0"/>
          </a:p>
          <a:p>
            <a:r>
              <a:rPr lang="en-US" b="1" dirty="0"/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Helps incorporate herbicides and fertilizers</a:t>
            </a:r>
            <a:r>
              <a:rPr lang="en-US" dirty="0"/>
              <a:t>, improving soil nutrient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 fuel and horsepower requirements</a:t>
            </a:r>
            <a:r>
              <a:rPr lang="en-US" dirty="0"/>
              <a:t>, making it more cost-effective than deep tillage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Maintains soil moisture</a:t>
            </a:r>
            <a:r>
              <a:rPr lang="en-US" dirty="0"/>
              <a:t> better than aggressive tillage methods.</a:t>
            </a:r>
          </a:p>
          <a:p>
            <a:endParaRPr lang="en-US" b="1" dirty="0"/>
          </a:p>
          <a:p>
            <a:r>
              <a:rPr lang="en-US" b="1" dirty="0"/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Less effective in high-residue fields</a:t>
            </a:r>
            <a:r>
              <a:rPr lang="en-US" dirty="0"/>
              <a:t>, since it does not bury residue as well as a disk harrow or moldboard plow.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Limited penetration depth</a:t>
            </a:r>
            <a:r>
              <a:rPr lang="en-US" dirty="0"/>
              <a:t>, meaning it is not effective for breaking up deep compaction layers.</a:t>
            </a:r>
          </a:p>
          <a:p>
            <a:endParaRPr lang="en-US" dirty="0"/>
          </a:p>
          <a:p>
            <a:r>
              <a:rPr lang="en-US" dirty="0"/>
              <a:t>Field cultivators are a great option for farmers looking to </a:t>
            </a:r>
            <a:r>
              <a:rPr lang="en-US" b="1" dirty="0"/>
              <a:t>prepare their fields efficiently without excessive soil disturbance</a:t>
            </a:r>
            <a:r>
              <a:rPr lang="en-US" dirty="0"/>
              <a:t>. However, they are often </a:t>
            </a:r>
            <a:r>
              <a:rPr lang="en-US" b="1" dirty="0"/>
              <a:t>combined with other tillage tools</a:t>
            </a:r>
            <a:r>
              <a:rPr lang="en-US" dirty="0"/>
              <a:t> to manage residue and soil structure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disk harrow</a:t>
            </a:r>
            <a:r>
              <a:rPr lang="en-US" dirty="0"/>
              <a:t> is a secondary tillage tool that uses </a:t>
            </a:r>
            <a:r>
              <a:rPr lang="en-US" b="1" dirty="0"/>
              <a:t>rows of concave disks to slice through the soil and mix residue</a:t>
            </a:r>
            <a:r>
              <a:rPr lang="en-US" dirty="0"/>
              <a:t>. It is particularly effective at </a:t>
            </a:r>
            <a:r>
              <a:rPr lang="en-US" b="1" dirty="0"/>
              <a:t>breaking up soil clods, smoothing out rough fields, and incorporating crop residue</a:t>
            </a:r>
            <a:r>
              <a:rPr lang="en-US" dirty="0"/>
              <a:t> left behind after primary tillage.</a:t>
            </a:r>
          </a:p>
          <a:p>
            <a:endParaRPr lang="en-US" b="1" dirty="0"/>
          </a:p>
          <a:p>
            <a:r>
              <a:rPr lang="en-US" b="1" dirty="0"/>
              <a:t>Best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Breaking up clods of dirt</a:t>
            </a:r>
            <a:r>
              <a:rPr lang="en-US" dirty="0"/>
              <a:t> that remain after plowing, helping to create a more uniform seedbed.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Smoothing the soil surface</a:t>
            </a:r>
            <a:r>
              <a:rPr lang="en-US" dirty="0"/>
              <a:t> to prepare for planting.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Incorporating residue and herbicides</a:t>
            </a:r>
            <a:r>
              <a:rPr lang="en-US" dirty="0"/>
              <a:t> to aid in nutrient cycling and weed control.</a:t>
            </a:r>
          </a:p>
          <a:p>
            <a:endParaRPr lang="en-US" b="1" dirty="0"/>
          </a:p>
          <a:p>
            <a:r>
              <a:rPr lang="en-US" b="1" dirty="0"/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Great for mixing residue into the soil</a:t>
            </a:r>
            <a:r>
              <a:rPr lang="en-US" dirty="0"/>
              <a:t>, which can improve organic matter and soil fertility.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Can be adjusted for different soil conditions</a:t>
            </a:r>
            <a:r>
              <a:rPr lang="en-US" dirty="0"/>
              <a:t>, making it a versatile tool for various field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Speeds up decomposition of plant material</a:t>
            </a:r>
            <a:r>
              <a:rPr lang="en-US" dirty="0"/>
              <a:t>, reducing disease pressure and improving soil health.</a:t>
            </a:r>
          </a:p>
          <a:p>
            <a:endParaRPr lang="en-US" b="1" dirty="0"/>
          </a:p>
          <a:p>
            <a:r>
              <a:rPr lang="en-US" b="1" dirty="0"/>
              <a:t>Disadvantages: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Multiple passes may be needed</a:t>
            </a:r>
            <a:r>
              <a:rPr lang="en-US" dirty="0"/>
              <a:t> to fully break down large clods, increasing fuel and labor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risk of compaction</a:t>
            </a:r>
            <a:r>
              <a:rPr lang="en-US" dirty="0"/>
              <a:t>, especially if used repeatedly at the same depth, as it can create a compacted layer known as a "hardpan."</a:t>
            </a:r>
          </a:p>
          <a:p>
            <a:endParaRPr lang="en-US" dirty="0"/>
          </a:p>
          <a:p>
            <a:r>
              <a:rPr lang="en-US" dirty="0"/>
              <a:t>Overall, disk harrows are </a:t>
            </a:r>
            <a:r>
              <a:rPr lang="en-US" b="1" dirty="0"/>
              <a:t>a popular tool for refining soil conditions before planting</a:t>
            </a:r>
            <a:r>
              <a:rPr lang="en-US" dirty="0"/>
              <a:t>, but they need to be used carefully to avoid compaction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20FAE-7F19-48AB-A97B-07F2C9F17A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4B98-73C0-439A-A258-0B446B28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2116880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6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09046159-4321-C48E-EA2D-433F21BB49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56068-873C-03B8-9A8D-2E39F52D4760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3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A79E-8087-4D00-A602-FA12AE5983D6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324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99CA8D0F-389F-C0E3-30B6-E4B481DD3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419990-95B3-6734-3EE2-F0D1D48C561E}"/>
              </a:ext>
            </a:extLst>
          </p:cNvPr>
          <p:cNvSpPr txBox="1"/>
          <p:nvPr userDrawn="1"/>
        </p:nvSpPr>
        <p:spPr>
          <a:xfrm>
            <a:off x="10729580" y="6571257"/>
            <a:ext cx="11952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NON-CONFIDENTIAL</a:t>
            </a:r>
          </a:p>
        </p:txBody>
      </p:sp>
    </p:spTree>
    <p:extLst>
      <p:ext uri="{BB962C8B-B14F-4D97-AF65-F5344CB8AC3E}">
        <p14:creationId xmlns:p14="http://schemas.microsoft.com/office/powerpoint/2010/main" val="404355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31385" y="1"/>
            <a:ext cx="9760613" cy="50901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649" y="2545081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045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 – NON-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938547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3C5D36-F3F0-FD07-AEAE-3FA452EEE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Red">
    <p:bg>
      <p:bgPr>
        <a:gradFill>
          <a:gsLst>
            <a:gs pos="0">
              <a:srgbClr val="DB1932"/>
            </a:gs>
            <a:gs pos="100000">
              <a:srgbClr val="9123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436DA4-F9BA-9B4B-5F56-7DB4BBDC28D9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30000">
                <a:srgbClr val="FEC652"/>
              </a:gs>
              <a:gs pos="100000">
                <a:srgbClr val="FEC652">
                  <a:alpha val="3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4D4-E438-57B7-4116-2276ECB5A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38749" y="1"/>
            <a:ext cx="6953248" cy="43719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9E192ED-5B41-6A84-4E2E-5237E0E7B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1" y="1993045"/>
            <a:ext cx="8335017" cy="1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1384" y="1"/>
            <a:ext cx="9760615" cy="509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E12F-8B9A-CE9C-6114-F34DD8F281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827" y="1671398"/>
            <a:ext cx="3991985" cy="14516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18E60-EB90-F991-8B2F-006E72B15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3193"/>
          <a:stretch/>
        </p:blipFill>
        <p:spPr>
          <a:xfrm>
            <a:off x="253459" y="3313195"/>
            <a:ext cx="5192720" cy="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D90A-4599-8876-08D0-DA4C5FD52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182" y="2104095"/>
            <a:ext cx="7878618" cy="14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Page - White"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389B0-3E3E-6661-4D60-A35A9102B1A0}"/>
              </a:ext>
            </a:extLst>
          </p:cNvPr>
          <p:cNvSpPr/>
          <p:nvPr userDrawn="1"/>
        </p:nvSpPr>
        <p:spPr>
          <a:xfrm>
            <a:off x="0" y="6085840"/>
            <a:ext cx="12192000" cy="772160"/>
          </a:xfrm>
          <a:prstGeom prst="rect">
            <a:avLst/>
          </a:prstGeom>
          <a:gradFill>
            <a:gsLst>
              <a:gs pos="0">
                <a:srgbClr val="DB1932"/>
              </a:gs>
              <a:gs pos="100000">
                <a:srgbClr val="9123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08A6-24ED-CC54-A899-BE1930A98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398" y="1"/>
            <a:ext cx="7213599" cy="43872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26A28C-DD63-C277-A15B-15FB58C3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350295"/>
            <a:ext cx="11143786" cy="308413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rgbClr val="FEC652"/>
              </a:buClr>
              <a:buFont typeface="Wingdings" pitchFamily="2" charset="2"/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2pPr>
            <a:lvl3pPr marL="9144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3pPr>
            <a:lvl4pPr marL="13716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4pPr>
            <a:lvl5pPr marL="1828800" indent="0">
              <a:buClr>
                <a:srgbClr val="FEC652"/>
              </a:buClr>
              <a:buFont typeface="Wingdings" pitchFamily="2" charset="2"/>
              <a:buNone/>
              <a:defRPr b="1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814915-4A00-0DEC-BF82-4DEF633C5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827" y="4118708"/>
            <a:ext cx="11143786" cy="1926492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3400" b="1" i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63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D2E431A-6DA7-1A2C-2C30-355AA71BD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41391-9BAE-571C-CC65-86C3BB109A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11664176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10769910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57EA2-A556-E16F-171D-F2142B5563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843" y="6267967"/>
            <a:ext cx="3029857" cy="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08172-8304-E401-DF73-370779DDF8B2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AC764-2C2E-76F4-9142-4373BE825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13591-958B-F7AA-E1B3-914C391BA2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CBA8-8FA5-E2AB-51C9-8379F3B7B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45390"/>
            <a:ext cx="5499410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748120-3676-87BC-3193-15575C64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5390"/>
            <a:ext cx="5499409" cy="4825673"/>
          </a:xfrm>
        </p:spPr>
        <p:txBody>
          <a:bodyPr t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1682E97-C601-49A9-A29E-BDF36E13AE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350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F8BB45D1-31A0-2459-523F-7EB12815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1-Column –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02A878-BA68-D588-5BB1-15FBF131CBB5}"/>
              </a:ext>
            </a:extLst>
          </p:cNvPr>
          <p:cNvSpPr/>
          <p:nvPr userDrawn="1"/>
        </p:nvSpPr>
        <p:spPr>
          <a:xfrm>
            <a:off x="0" y="0"/>
            <a:ext cx="9290304" cy="1307939"/>
          </a:xfrm>
          <a:prstGeom prst="rect">
            <a:avLst/>
          </a:prstGeom>
          <a:solidFill>
            <a:srgbClr val="DB1932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2477C3-ECF0-DA5F-A4FE-664F0CD2E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7023" y="486938"/>
            <a:ext cx="2257757" cy="82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2949C-BB43-8331-FB5B-ACB232104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42048" y="4276600"/>
            <a:ext cx="4949952" cy="2581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8877-44C3-4986-AC7C-B671E7C8F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>
            <a:lvl1pPr marL="2286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EC652"/>
              </a:buClr>
              <a:buFont typeface="Wingdings" pitchFamily="2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A54199B-2068-DBA1-76DF-4C21AE4A7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6F4F8-72C3-31A0-ABD2-1BA1A0683D66}"/>
              </a:ext>
            </a:extLst>
          </p:cNvPr>
          <p:cNvSpPr txBox="1"/>
          <p:nvPr userDrawn="1"/>
        </p:nvSpPr>
        <p:spPr>
          <a:xfrm>
            <a:off x="11034792" y="6571257"/>
            <a:ext cx="8899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b="1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5EB6BAC-F355-21FF-A5B9-345BEFA19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8" t="39556" r="9131" b="40800"/>
          <a:stretch/>
        </p:blipFill>
        <p:spPr>
          <a:xfrm>
            <a:off x="164592" y="6242277"/>
            <a:ext cx="2779776" cy="5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C1C0-7310-4C4F-863A-814048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0" y="1545390"/>
            <a:ext cx="11143786" cy="4825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DE669-24A2-4F69-8D54-54BD8FA3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06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57" r:id="rId3"/>
    <p:sldLayoutId id="2147483664" r:id="rId4"/>
    <p:sldLayoutId id="2147483667" r:id="rId5"/>
    <p:sldLayoutId id="2147483650" r:id="rId6"/>
    <p:sldLayoutId id="2147483665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EC652"/>
        </a:buClr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EC652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vsc6coGeB7s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BajYjfEaQ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-Vg-XthRdb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2CX1yMbzJCM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3R-8ZhFlO5Y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1C550-4730-59D3-8B41-7CC161A5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27" y="6158753"/>
            <a:ext cx="11143786" cy="63649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A12CE1-DC53-8C29-9CA3-4F2C4CB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1: Lesson 1 – Conventional Tillage </a:t>
            </a:r>
          </a:p>
        </p:txBody>
      </p:sp>
    </p:spTree>
    <p:extLst>
      <p:ext uri="{BB962C8B-B14F-4D97-AF65-F5344CB8AC3E}">
        <p14:creationId xmlns:p14="http://schemas.microsoft.com/office/powerpoint/2010/main" val="28824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4CF-D9D8-ECF9-DF36-F5D1875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B75D8D5-DFC6-4895-0533-AE3AA567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6693210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concave disks to slice through the soil and mix residue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clods of dirt and smoothing soil after primary tillage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Good for incorporating residue and herbicides. Can be adjusted for different soil conditions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Multiple passes may be needed, high risk of compaction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E24120-DCB8-30EA-F7C9-108B6C7A1D5B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Disk Harrow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61F22-95EC-06C7-4704-C54D21C5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1" t="29260" r="21972" b="21528"/>
          <a:stretch/>
        </p:blipFill>
        <p:spPr>
          <a:xfrm>
            <a:off x="7390296" y="1435989"/>
            <a:ext cx="4179714" cy="2142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C0F54-0374-B34B-F4A8-34BD774F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18" b="18408"/>
          <a:stretch/>
        </p:blipFill>
        <p:spPr>
          <a:xfrm>
            <a:off x="7910790" y="3762842"/>
            <a:ext cx="3138726" cy="225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BFA92-0349-E874-A9E8-E68BAAE6B55D}"/>
              </a:ext>
            </a:extLst>
          </p:cNvPr>
          <p:cNvSpPr txBox="1"/>
          <p:nvPr/>
        </p:nvSpPr>
        <p:spPr>
          <a:xfrm>
            <a:off x="1383749" y="621171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How to Use a Disc Harrow - The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2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D910-ECA9-C434-5E7C-1B4FA208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6978ACA-DB90-E1AC-2C2E-90C861A1F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19"/>
            <a:ext cx="5648398" cy="514406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Rollers with metal bars break up small clods and firm the soil surface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final soil preparation before planting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Prevents soil crusting, enhances seed-to-soil contact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Very limited affect on soil compaction, requires secondary tillage for best results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827405-E818-56B0-D174-8D732D073374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Rolling Basket/Soil Conditioners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F514E-8012-FD66-5D78-9FCB59B4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59" y="1924818"/>
            <a:ext cx="5294451" cy="295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A5840-613C-D7C6-A6C2-4066695FECE1}"/>
              </a:ext>
            </a:extLst>
          </p:cNvPr>
          <p:cNvSpPr txBox="1"/>
          <p:nvPr/>
        </p:nvSpPr>
        <p:spPr>
          <a:xfrm>
            <a:off x="7400235" y="5381247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K-AG Basket Rollers | Farming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5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C881-8690-45F5-30FD-28A3C0E6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B975D0-6C30-D5B8-ACCD-A6CE8B0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342A58-AECF-DEC6-B7B4-EDC86B3D0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7937"/>
              </p:ext>
            </p:extLst>
          </p:nvPr>
        </p:nvGraphicFramePr>
        <p:xfrm>
          <a:off x="914329" y="1772074"/>
          <a:ext cx="10363341" cy="4237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4447">
                  <a:extLst>
                    <a:ext uri="{9D8B030D-6E8A-4147-A177-3AD203B41FA5}">
                      <a16:colId xmlns:a16="http://schemas.microsoft.com/office/drawing/2014/main" val="2333207761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3710137229"/>
                    </a:ext>
                  </a:extLst>
                </a:gridCol>
                <a:gridCol w="3454447">
                  <a:extLst>
                    <a:ext uri="{9D8B030D-6E8A-4147-A177-3AD203B41FA5}">
                      <a16:colId xmlns:a16="http://schemas.microsoft.com/office/drawing/2014/main" val="2410195554"/>
                    </a:ext>
                  </a:extLst>
                </a:gridCol>
              </a:tblGrid>
              <a:tr h="696713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Univers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Primary Tillage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Secondary Tillage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645134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Depth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Deep (6-24 inches)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Shallow (2-6 inches)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813899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Purpose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Initial soil preparation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Seedbed refinement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53842"/>
                  </a:ext>
                </a:extLst>
              </a:tr>
              <a:tr h="70639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Tools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Plows, Subsoiler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Harrows, Cultivator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373031"/>
                  </a:ext>
                </a:extLst>
              </a:tr>
              <a:tr h="88967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Timing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First operation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Univers" panose="020B0503020202020204" pitchFamily="34" charset="0"/>
                        </a:rPr>
                        <a:t>After primary tillage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16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2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18FFF-60FA-D23A-7FF2-B5368936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9" y="1545390"/>
            <a:ext cx="11541932" cy="50241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2400" b="1" dirty="0">
                <a:latin typeface="Univers" panose="020B0503020202020204" pitchFamily="34" charset="0"/>
              </a:rPr>
              <a:t>Tillage</a:t>
            </a:r>
            <a:r>
              <a:rPr lang="en-US" sz="2400" dirty="0">
                <a:latin typeface="Univers" panose="020B0503020202020204" pitchFamily="34" charset="0"/>
              </a:rPr>
              <a:t> is the mechanical disturbance of the soil in preparation for planting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6C227-107F-FD4B-0319-38ADAFD5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Introduction: What is Tillage?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5802-F985-497A-C464-D801AC1C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2"/>
          <a:stretch/>
        </p:blipFill>
        <p:spPr>
          <a:xfrm>
            <a:off x="4567586" y="3013157"/>
            <a:ext cx="7220771" cy="299156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5ACA83-1DFE-C60B-4AC4-272AF5E2C9F8}"/>
              </a:ext>
            </a:extLst>
          </p:cNvPr>
          <p:cNvSpPr txBox="1">
            <a:spLocks/>
          </p:cNvSpPr>
          <p:nvPr/>
        </p:nvSpPr>
        <p:spPr>
          <a:xfrm>
            <a:off x="-493874" y="3071835"/>
            <a:ext cx="5356113" cy="33876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b="1" u="sng" dirty="0">
                <a:latin typeface="Univers" panose="020B0503020202020204" pitchFamily="34" charset="0"/>
              </a:rPr>
              <a:t>Purpose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Seedbed Preparation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Weed Control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Residue Management </a:t>
            </a:r>
          </a:p>
          <a:p>
            <a:pPr marL="0" indent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Font typeface="Wingdings" pitchFamily="2" charset="2"/>
              <a:buNone/>
            </a:pPr>
            <a:r>
              <a:rPr lang="en-US" sz="2400" dirty="0">
                <a:latin typeface="Univers" panose="020B0503020202020204" pitchFamily="34" charset="0"/>
              </a:rPr>
              <a:t>Soil Aeration </a:t>
            </a:r>
          </a:p>
        </p:txBody>
      </p:sp>
    </p:spTree>
    <p:extLst>
      <p:ext uri="{BB962C8B-B14F-4D97-AF65-F5344CB8AC3E}">
        <p14:creationId xmlns:p14="http://schemas.microsoft.com/office/powerpoint/2010/main" val="25853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43C2-8C87-5B37-96F5-E99B4B6C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DF9B9E-77FD-CEB6-3B94-D94D73886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810" y="1722924"/>
            <a:ext cx="10769910" cy="2143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Primary Tillage - Deep and Heavy Soil Disturbance 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3200" dirty="0">
                <a:latin typeface="Univers" panose="020B0503020202020204" pitchFamily="34" charset="0"/>
              </a:rPr>
              <a:t>Secondary Tillage - Shallow and Fine Soil Preparation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41DE8B-2051-2896-A19D-7B3F055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Types of Tillage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4D1A-85B9-09B1-D31D-77F9A37E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4" y="3472751"/>
            <a:ext cx="5769921" cy="3258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B3EB5-690E-EDCF-9CE9-7EA996E3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58" b="17659"/>
          <a:stretch/>
        </p:blipFill>
        <p:spPr>
          <a:xfrm>
            <a:off x="6096000" y="3470374"/>
            <a:ext cx="6008486" cy="32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0B88C-09ED-F687-B9D7-C7CEF318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3287F-A259-AD38-AF07-2F6F5D02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Primary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500544-AED0-83A0-0BD0-270BA29C7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0" y="1637538"/>
            <a:ext cx="11143786" cy="84339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Primary tillage is the first soil tillage operation after the last harvest. 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8D1F4A0-83EB-64B5-7ADC-0DF105503598}"/>
              </a:ext>
            </a:extLst>
          </p:cNvPr>
          <p:cNvSpPr txBox="1">
            <a:spLocks/>
          </p:cNvSpPr>
          <p:nvPr/>
        </p:nvSpPr>
        <p:spPr>
          <a:xfrm>
            <a:off x="610331" y="2332073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primary tillage  </a:t>
            </a:r>
          </a:p>
          <a:p>
            <a:pPr lvl="1"/>
            <a:r>
              <a:rPr lang="en-US" dirty="0"/>
              <a:t>Breaks up compacted soil layers </a:t>
            </a:r>
          </a:p>
          <a:p>
            <a:pPr lvl="1"/>
            <a:r>
              <a:rPr lang="en-US" dirty="0"/>
              <a:t>Buries weeds and crop residue </a:t>
            </a:r>
          </a:p>
          <a:p>
            <a:pPr lvl="1"/>
            <a:r>
              <a:rPr lang="en-US" dirty="0"/>
              <a:t>Enhances water infiltration </a:t>
            </a:r>
          </a:p>
          <a:p>
            <a:pPr lvl="1"/>
            <a:r>
              <a:rPr lang="en-US" dirty="0"/>
              <a:t>May cause soil erosion if done excessively </a:t>
            </a:r>
          </a:p>
          <a:p>
            <a:pPr lvl="1"/>
            <a:endParaRPr lang="en-US" dirty="0"/>
          </a:p>
          <a:p>
            <a:r>
              <a:rPr lang="en-US" dirty="0"/>
              <a:t>Depth: Typically 6-24 inches deep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Moldboard Plow</a:t>
            </a:r>
          </a:p>
          <a:p>
            <a:pPr lvl="1"/>
            <a:r>
              <a:rPr lang="en-US" dirty="0"/>
              <a:t>Chisel Plow</a:t>
            </a:r>
          </a:p>
          <a:p>
            <a:pPr lvl="1"/>
            <a:r>
              <a:rPr lang="en-US" dirty="0"/>
              <a:t>Ripper/Subsoil Plow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7D64C-0FB7-4E80-CB91-CDF68251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9CC37E4-C191-AD44-3B2C-4977402868E2}"/>
              </a:ext>
            </a:extLst>
          </p:cNvPr>
          <p:cNvSpPr txBox="1">
            <a:spLocks/>
          </p:cNvSpPr>
          <p:nvPr/>
        </p:nvSpPr>
        <p:spPr>
          <a:xfrm>
            <a:off x="6172199" y="1545390"/>
            <a:ext cx="5499409" cy="48256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Turns over the entire top layer of soil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in heavy residue fields and for breaking new ground or sod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Excellent weed control, completely buries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fuel use, soil erosion risk, reduces organic matter.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C7113D-5354-4642-62E9-37A5FE72168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Moldboard Plow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C1269-80E7-3A4F-86C9-9F44CE1A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2" b="12700"/>
          <a:stretch/>
        </p:blipFill>
        <p:spPr>
          <a:xfrm>
            <a:off x="177997" y="2020654"/>
            <a:ext cx="5918003" cy="3289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A2531E-0024-A9EE-9239-2F6D170953EE}"/>
              </a:ext>
            </a:extLst>
          </p:cNvPr>
          <p:cNvSpPr txBox="1"/>
          <p:nvPr/>
        </p:nvSpPr>
        <p:spPr>
          <a:xfrm>
            <a:off x="661350" y="6018704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Kibble Equipment - The Last Plow Sold by John Deere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ACEF-9B88-B9EF-57DC-90984F4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F099F6F-149E-8397-28C1-2222B85C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118872"/>
            <a:ext cx="8704633" cy="1179922"/>
          </a:xfrm>
        </p:spPr>
        <p:txBody>
          <a:bodyPr anchor="ctr">
            <a:normAutofit/>
          </a:bodyPr>
          <a:lstStyle/>
          <a:p>
            <a:r>
              <a:rPr lang="en-US" dirty="0"/>
              <a:t>Chisel Plow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B58CFC8-4417-AF38-810B-0374EDA11955}"/>
              </a:ext>
            </a:extLst>
          </p:cNvPr>
          <p:cNvSpPr txBox="1">
            <a:spLocks/>
          </p:cNvSpPr>
          <p:nvPr/>
        </p:nvSpPr>
        <p:spPr>
          <a:xfrm>
            <a:off x="5906925" y="1545390"/>
            <a:ext cx="5764683" cy="48256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Loosens soil but leaves residue on the surface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without excessive soil disturbance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Reduced soil erosion (compared to moldboard plow).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Doesn’t fully bury weeds or residue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B495-1C55-CF7E-59AA-42F8D3863A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3" r="9435" b="14689"/>
          <a:stretch/>
        </p:blipFill>
        <p:spPr>
          <a:xfrm>
            <a:off x="171144" y="1453449"/>
            <a:ext cx="5471731" cy="234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647E4-70AB-D949-46A7-752049E3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" y="3949172"/>
            <a:ext cx="5073132" cy="187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E3D59-53C5-3A30-3A89-6315ACAB69E9}"/>
              </a:ext>
            </a:extLst>
          </p:cNvPr>
          <p:cNvSpPr txBox="1"/>
          <p:nvPr/>
        </p:nvSpPr>
        <p:spPr>
          <a:xfrm>
            <a:off x="1517073" y="6071883"/>
            <a:ext cx="612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2021 Wil-Rich Chisel Plow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8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C589-F476-F4BF-DFD2-DC139070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A3053A2-A960-DF3F-67AF-189E1A07A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4894529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deep shanks to break up soil deep below the surface without turning the soil over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breaking up compacted soil layers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relieves soil compaction, improves drainage, preserves soil structure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High Horsepower requirements, does not mix residue.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53576E4-29A1-8F44-96D8-28CA929D8F8D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Ripper/Subsoil plow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EAAF9-1E1F-F4F1-5962-82AF7ACF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24" t="24508" r="18459" b="18613"/>
          <a:stretch/>
        </p:blipFill>
        <p:spPr>
          <a:xfrm>
            <a:off x="6695919" y="1351803"/>
            <a:ext cx="5058207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BB9B9-853D-F889-B694-787FFBFE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" b="26897"/>
          <a:stretch/>
        </p:blipFill>
        <p:spPr>
          <a:xfrm>
            <a:off x="7159439" y="4074522"/>
            <a:ext cx="4512171" cy="2576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3DD8-DDDF-FA36-C2A2-674AC9AD5D51}"/>
              </a:ext>
            </a:extLst>
          </p:cNvPr>
          <p:cNvSpPr txBox="1"/>
          <p:nvPr/>
        </p:nvSpPr>
        <p:spPr>
          <a:xfrm>
            <a:off x="711641" y="6282135"/>
            <a:ext cx="6124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How to Use a Ripper / Field Cultivator - Gardening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2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4234-9058-D6CF-B1C7-3337DC1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4AEDB-AA52-8799-E96E-5B0582A4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90" y="61722"/>
            <a:ext cx="10769910" cy="1179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latin typeface="Univers" panose="020B0503020202020204" pitchFamily="34" charset="0"/>
              </a:rPr>
              <a:t>What is Secondary Tillage?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ACA521-E341-43C8-3281-F99EB1DB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74507"/>
            <a:ext cx="11143786" cy="8433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/>
              <a:t>Secondary tillage is the process of preparing soil for planting after primary tillage. 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BF0D19C-B0BF-B1A7-3351-4A534753FA02}"/>
              </a:ext>
            </a:extLst>
          </p:cNvPr>
          <p:cNvSpPr txBox="1">
            <a:spLocks/>
          </p:cNvSpPr>
          <p:nvPr/>
        </p:nvSpPr>
        <p:spPr>
          <a:xfrm>
            <a:off x="475652" y="2317898"/>
            <a:ext cx="11716348" cy="4820093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EC652"/>
              </a:buClr>
              <a:buFont typeface="Wingdings" pitchFamily="2" charset="2"/>
              <a:buChar char="§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C652"/>
              </a:buClr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Effects of secondary tillage  </a:t>
            </a:r>
          </a:p>
          <a:p>
            <a:pPr lvl="1"/>
            <a:r>
              <a:rPr lang="en-US" dirty="0"/>
              <a:t>Breaks up large clods from primary tillage  </a:t>
            </a:r>
          </a:p>
          <a:p>
            <a:pPr lvl="1"/>
            <a:r>
              <a:rPr lang="en-US" dirty="0"/>
              <a:t>Improves seed-to-soil contact </a:t>
            </a:r>
          </a:p>
          <a:p>
            <a:pPr lvl="1"/>
            <a:r>
              <a:rPr lang="en-US" dirty="0"/>
              <a:t>Reduces weed competition  </a:t>
            </a:r>
          </a:p>
          <a:p>
            <a:pPr lvl="1"/>
            <a:r>
              <a:rPr lang="en-US" dirty="0"/>
              <a:t>Helps with moisture conservation</a:t>
            </a:r>
          </a:p>
          <a:p>
            <a:pPr lvl="1"/>
            <a:endParaRPr lang="en-US" dirty="0"/>
          </a:p>
          <a:p>
            <a:r>
              <a:rPr lang="en-US" dirty="0"/>
              <a:t>Depth: Shallower - 2-6 inches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primary tillage implements include </a:t>
            </a:r>
          </a:p>
          <a:p>
            <a:pPr lvl="1"/>
            <a:r>
              <a:rPr lang="en-US" dirty="0"/>
              <a:t>Field Cultivator </a:t>
            </a:r>
          </a:p>
          <a:p>
            <a:pPr lvl="1"/>
            <a:r>
              <a:rPr lang="en-US" dirty="0"/>
              <a:t>Disk Harrow </a:t>
            </a:r>
          </a:p>
          <a:p>
            <a:pPr lvl="1"/>
            <a:r>
              <a:rPr lang="en-US" dirty="0"/>
              <a:t>Rolling Baskets/Soil Conditioner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731C0-614A-7655-3AFC-3BD6E551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F7FEA0F-AAF2-7D32-88CB-203D82845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390" y="1530720"/>
            <a:ext cx="5992876" cy="5208408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 Uses rows of shanks to aerate the soil while breaking up large clods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Best used for preparing a smooth and even seedbed and for light weed control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Advantages: </a:t>
            </a:r>
            <a:r>
              <a:rPr lang="en-US" dirty="0"/>
              <a:t>helps incorporate herbicides and fertilizers, low fuel and horsepower requirements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dirty="0"/>
              <a:t>Disadvantages: </a:t>
            </a:r>
            <a:r>
              <a:rPr lang="en-US" dirty="0"/>
              <a:t>Less effective in high-residue fields and has a limited penetration depth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EB3224D-DC18-CBC0-91FF-91FCD6466C7E}"/>
              </a:ext>
            </a:extLst>
          </p:cNvPr>
          <p:cNvSpPr txBox="1">
            <a:spLocks/>
          </p:cNvSpPr>
          <p:nvPr/>
        </p:nvSpPr>
        <p:spPr>
          <a:xfrm>
            <a:off x="520390" y="118872"/>
            <a:ext cx="8704633" cy="11799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>
                <a:solidFill>
                  <a:srgbClr val="FFFFFF"/>
                </a:solidFill>
                <a:effectLst>
                  <a:outerShdw blurRad="6985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Field Cultivator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60BB0-6E2A-2F39-1AE9-FE9E79D3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25" y="2507351"/>
            <a:ext cx="5511278" cy="30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e5dc-0942-45c6-a21f-73e554a2b2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C8164410CFA40B897CE33A764EB42" ma:contentTypeVersion="18" ma:contentTypeDescription="Create a new document." ma:contentTypeScope="" ma:versionID="06e6d6caa5ac6d3ed9a0b12de7f718e2">
  <xsd:schema xmlns:xsd="http://www.w3.org/2001/XMLSchema" xmlns:xs="http://www.w3.org/2001/XMLSchema" xmlns:p="http://schemas.microsoft.com/office/2006/metadata/properties" xmlns:ns3="7c2ce5dc-0942-45c6-a21f-73e554a2b2f6" xmlns:ns4="be2f4ae2-5da5-4798-96b7-82c2f710c2f6" targetNamespace="http://schemas.microsoft.com/office/2006/metadata/properties" ma:root="true" ma:fieldsID="0084734eb26e5672b17c58dc873f4b61" ns3:_="" ns4:_="">
    <xsd:import namespace="7c2ce5dc-0942-45c6-a21f-73e554a2b2f6"/>
    <xsd:import namespace="be2f4ae2-5da5-4798-96b7-82c2f710c2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e5dc-0942-45c6-a21f-73e554a2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f4ae2-5da5-4798-96b7-82c2f710c2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B498EE-D5BD-40A0-BC8D-2CA1E96E9108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c2ce5dc-0942-45c6-a21f-73e554a2b2f6"/>
    <ds:schemaRef ds:uri="http://purl.org/dc/terms/"/>
    <ds:schemaRef ds:uri="be2f4ae2-5da5-4798-96b7-82c2f710c2f6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0559FF3-7E50-4BB1-BC41-8DDC5DFFD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ce5dc-0942-45c6-a21f-73e554a2b2f6"/>
    <ds:schemaRef ds:uri="be2f4ae2-5da5-4798-96b7-82c2f710c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85CCE6-D864-4AEC-B768-FB5CD28BA1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15203</TotalTime>
  <Words>2719</Words>
  <Application>Microsoft Office PowerPoint</Application>
  <PresentationFormat>Widescreen</PresentationFormat>
  <Paragraphs>236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Helvetica</vt:lpstr>
      <vt:lpstr>Univers</vt:lpstr>
      <vt:lpstr>Wingdings</vt:lpstr>
      <vt:lpstr>Office Theme</vt:lpstr>
      <vt:lpstr>Module 1: Lesson 1 – Conventional Tillage </vt:lpstr>
      <vt:lpstr>Introduction: What is Tillage? </vt:lpstr>
      <vt:lpstr>Types of Tillage</vt:lpstr>
      <vt:lpstr>What is Primary Tillage?</vt:lpstr>
      <vt:lpstr>PowerPoint Presentation</vt:lpstr>
      <vt:lpstr>Chisel Plow </vt:lpstr>
      <vt:lpstr>PowerPoint Presentation</vt:lpstr>
      <vt:lpstr>What is Secondary Tillage?</vt:lpstr>
      <vt:lpstr>PowerPoint Presentation</vt:lpstr>
      <vt:lpstr>PowerPoint Presentation</vt:lpstr>
      <vt:lpstr>PowerPoint Presentation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Tillirson</dc:creator>
  <cp:lastModifiedBy>Groe, Katelyn H [A&amp;BE]</cp:lastModifiedBy>
  <cp:revision>179</cp:revision>
  <cp:lastPrinted>2023-04-10T21:23:49Z</cp:lastPrinted>
  <dcterms:created xsi:type="dcterms:W3CDTF">2021-10-26T20:51:56Z</dcterms:created>
  <dcterms:modified xsi:type="dcterms:W3CDTF">2025-03-05T15:31:22Z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0x01010013FC8164410CFA40B897CE33A764EB42</vt:lpwstr>
  </property>
</Properties>
</file>